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sldIdLst>
    <p:sldId id="257" r:id="rId2"/>
    <p:sldId id="263" r:id="rId3"/>
    <p:sldId id="258" r:id="rId4"/>
    <p:sldId id="259" r:id="rId5"/>
    <p:sldId id="260" r:id="rId6"/>
    <p:sldId id="262" r:id="rId7"/>
    <p:sldId id="261" r:id="rId8"/>
    <p:sldId id="25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AB3F5B-3230-4AE3-A642-8E8FDFAB2CF4}" type="datetimeFigureOut">
              <a:rPr lang="en-US" smtClean="0"/>
              <a:pPr/>
              <a:t>4/5/2011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00A0B-FF05-4F53-9AF2-AA3F1E88BF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5E606F8A-BDF0-457F-8F17-3BC844C3032F}" type="slidenum">
              <a:rPr lang="en-AU" smtClean="0"/>
              <a:pPr>
                <a:defRPr/>
              </a:pPr>
              <a:t>1</a:t>
            </a:fld>
            <a:endParaRPr lang="en-AU"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lnSpc>
                <a:spcPct val="90000"/>
              </a:lnSpc>
            </a:pPr>
            <a:endParaRPr lang="en-US" sz="10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r>
              <a:rPr lang="en-NZ" dirty="0" smtClean="0"/>
              <a:t>Basis of </a:t>
            </a:r>
            <a:r>
              <a:rPr lang="en-NZ" dirty="0" err="1" smtClean="0"/>
              <a:t>NoS</a:t>
            </a:r>
            <a:r>
              <a:rPr lang="en-NZ" dirty="0" smtClean="0"/>
              <a:t> – key ideas (are from Aims of Science on spread sheet of AO’s)</a:t>
            </a:r>
          </a:p>
          <a:p>
            <a:pPr eaLnBrk="1" hangingPunct="1"/>
            <a:r>
              <a:rPr lang="en-NZ" dirty="0" smtClean="0"/>
              <a:t>Discuss differences between US – IS -  CS and PCS to identify the processes and the body of knowledge </a:t>
            </a:r>
          </a:p>
          <a:p>
            <a:pPr eaLnBrk="1" hangingPunct="1"/>
            <a:endParaRPr lang="en-NZ" dirty="0" smtClean="0"/>
          </a:p>
          <a:p>
            <a:pPr eaLnBrk="1" hangingPunct="1"/>
            <a:r>
              <a:rPr lang="en-NZ" dirty="0" smtClean="0"/>
              <a:t>Activity – Tricky Tracks – to develop concept that scientists work using the evidence in front of them to develop an hypothesis to explain the evidence – and that this is influenced by their preconceived ideas, perceptions and previous experiences.</a:t>
            </a:r>
          </a:p>
          <a:p>
            <a:pPr eaLnBrk="1" hangingPunct="1"/>
            <a:r>
              <a:rPr lang="en-NZ" dirty="0" smtClean="0"/>
              <a:t>Give out frame 1 – set the scene – </a:t>
            </a:r>
            <a:r>
              <a:rPr lang="en-NZ" dirty="0" err="1" smtClean="0"/>
              <a:t>eg</a:t>
            </a:r>
            <a:r>
              <a:rPr lang="en-NZ" dirty="0" smtClean="0"/>
              <a:t> an area of mudstone exposed in an excavation revealed these tracks/imprints.  What do you think they could be from?  Then get people to write an idea of what they think is happening from a scientific perspective. Add next frame as more mudstone was exposed – how does the explanation change?  Why?</a:t>
            </a:r>
          </a:p>
          <a:p>
            <a:pPr eaLnBrk="1" hangingPunct="1"/>
            <a:r>
              <a:rPr lang="en-NZ" dirty="0" smtClean="0"/>
              <a:t>Add the final frame -  what difference in the explanation? Why?</a:t>
            </a:r>
          </a:p>
          <a:p>
            <a:pPr eaLnBrk="1" hangingPunct="1"/>
            <a:r>
              <a:rPr lang="en-NZ" dirty="0" smtClean="0"/>
              <a:t>Complete the Analysis chart – This is a key aspect of the activity as students need to understand the difference between evidence, assumptions and be able to identify their reasoning. </a:t>
            </a:r>
          </a:p>
        </p:txBody>
      </p:sp>
      <p:sp>
        <p:nvSpPr>
          <p:cNvPr id="16388" name="Slide Number Placeholder 3"/>
          <p:cNvSpPr>
            <a:spLocks noGrp="1"/>
          </p:cNvSpPr>
          <p:nvPr>
            <p:ph type="sldNum" sz="quarter" idx="5"/>
          </p:nvPr>
        </p:nvSpPr>
        <p:spPr/>
        <p:txBody>
          <a:bodyPr/>
          <a:lstStyle/>
          <a:p>
            <a:pPr>
              <a:defRPr/>
            </a:pPr>
            <a:fld id="{8AF02579-4E66-4836-8ACD-542EB95619D7}" type="slidenum">
              <a:rPr lang="en-AU" smtClean="0"/>
              <a:pPr>
                <a:defRPr/>
              </a:pPr>
              <a:t>5</a:t>
            </a:fld>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3EA1F53-A0F4-468E-B72B-BFB1C34AD8A1}" type="datetimeFigureOut">
              <a:rPr lang="en-US" smtClean="0"/>
              <a:pPr/>
              <a:t>4/5/2011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115373E-367C-4E30-B89C-6A75D3E1087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EA1F53-A0F4-468E-B72B-BFB1C34AD8A1}"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5373E-367C-4E30-B89C-6A75D3E1087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115373E-367C-4E30-B89C-6A75D3E1087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EA1F53-A0F4-468E-B72B-BFB1C34AD8A1}"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3EA1F53-A0F4-468E-B72B-BFB1C34AD8A1}"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115373E-367C-4E30-B89C-6A75D3E1087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3EA1F53-A0F4-468E-B72B-BFB1C34AD8A1}" type="datetimeFigureOut">
              <a:rPr lang="en-US" smtClean="0"/>
              <a:pPr/>
              <a:t>4/5/2011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115373E-367C-4E30-B89C-6A75D3E1087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3EA1F53-A0F4-468E-B72B-BFB1C34AD8A1}" type="datetimeFigureOut">
              <a:rPr lang="en-US" smtClean="0"/>
              <a:pPr/>
              <a:t>4/5/2011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5373E-367C-4E30-B89C-6A75D3E1087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3EA1F53-A0F4-468E-B72B-BFB1C34AD8A1}" type="datetimeFigureOut">
              <a:rPr lang="en-US" smtClean="0"/>
              <a:pPr/>
              <a:t>4/5/2011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115373E-367C-4E30-B89C-6A75D3E1087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EA1F53-A0F4-468E-B72B-BFB1C34AD8A1}" type="datetimeFigureOut">
              <a:rPr lang="en-US" smtClean="0"/>
              <a:pPr/>
              <a:t>4/5/2011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115373E-367C-4E30-B89C-6A75D3E108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3EA1F53-A0F4-468E-B72B-BFB1C34AD8A1}" type="datetimeFigureOut">
              <a:rPr lang="en-US" smtClean="0"/>
              <a:pPr/>
              <a:t>4/5/2011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115373E-367C-4E30-B89C-6A75D3E108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115373E-367C-4E30-B89C-6A75D3E1087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3EA1F53-A0F4-468E-B72B-BFB1C34AD8A1}" type="datetimeFigureOut">
              <a:rPr lang="en-US" smtClean="0"/>
              <a:pPr/>
              <a:t>4/5/2011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115373E-367C-4E30-B89C-6A75D3E1087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3EA1F53-A0F4-468E-B72B-BFB1C34AD8A1}" type="datetimeFigureOut">
              <a:rPr lang="en-US" smtClean="0"/>
              <a:pPr/>
              <a:t>4/5/2011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3EA1F53-A0F4-468E-B72B-BFB1C34AD8A1}" type="datetimeFigureOut">
              <a:rPr lang="en-US" smtClean="0"/>
              <a:pPr/>
              <a:t>4/5/2011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115373E-367C-4E30-B89C-6A75D3E1087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9"/>
          <p:cNvSpPr>
            <a:spLocks noGrp="1" noChangeArrowheads="1"/>
          </p:cNvSpPr>
          <p:nvPr>
            <p:ph type="ftr" sz="quarter" idx="11"/>
          </p:nvPr>
        </p:nvSpPr>
        <p:spPr/>
        <p:txBody>
          <a:bodyPr/>
          <a:lstStyle/>
          <a:p>
            <a:pPr>
              <a:defRPr/>
            </a:pPr>
            <a:endParaRPr lang="en-AU" dirty="0"/>
          </a:p>
        </p:txBody>
      </p:sp>
      <p:sp>
        <p:nvSpPr>
          <p:cNvPr id="4" name="Rectangle 70"/>
          <p:cNvSpPr>
            <a:spLocks noGrp="1" noChangeArrowheads="1"/>
          </p:cNvSpPr>
          <p:nvPr>
            <p:ph type="sldNum" sz="quarter" idx="12"/>
          </p:nvPr>
        </p:nvSpPr>
        <p:spPr/>
        <p:txBody>
          <a:bodyPr/>
          <a:lstStyle/>
          <a:p>
            <a:pPr>
              <a:defRPr/>
            </a:pPr>
            <a:fld id="{06E62890-6DE2-42D1-9904-F3DA7C4E5050}" type="slidenum">
              <a:rPr lang="en-AU"/>
              <a:pPr>
                <a:defRPr/>
              </a:pPr>
              <a:t>1</a:t>
            </a:fld>
            <a:endParaRPr lang="en-AU"/>
          </a:p>
        </p:txBody>
      </p:sp>
      <p:sp>
        <p:nvSpPr>
          <p:cNvPr id="2050" name="Rectangle 2"/>
          <p:cNvSpPr>
            <a:spLocks noGrp="1" noChangeArrowheads="1"/>
          </p:cNvSpPr>
          <p:nvPr>
            <p:ph type="ctrTitle"/>
          </p:nvPr>
        </p:nvSpPr>
        <p:spPr>
          <a:xfrm>
            <a:off x="2627784" y="260648"/>
            <a:ext cx="5328592" cy="3057103"/>
          </a:xfrm>
        </p:spPr>
        <p:txBody>
          <a:bodyPr>
            <a:normAutofit fontScale="90000"/>
          </a:bodyPr>
          <a:lstStyle/>
          <a:p>
            <a:pPr eaLnBrk="1" hangingPunct="1">
              <a:defRPr/>
            </a:pPr>
            <a:r>
              <a:rPr lang="en-NZ" dirty="0" smtClean="0"/>
              <a:t>NCEA science workshops </a:t>
            </a:r>
            <a:r>
              <a:rPr lang="en-NZ" sz="1600" dirty="0" smtClean="0"/>
              <a:t>6</a:t>
            </a:r>
            <a:r>
              <a:rPr lang="en-NZ" sz="1600" baseline="30000" dirty="0" smtClean="0"/>
              <a:t>th</a:t>
            </a:r>
            <a:r>
              <a:rPr lang="en-NZ" sz="1600" dirty="0" smtClean="0"/>
              <a:t> and 7</a:t>
            </a:r>
            <a:r>
              <a:rPr lang="en-NZ" sz="1600" baseline="30000" dirty="0" smtClean="0"/>
              <a:t>th</a:t>
            </a:r>
            <a:r>
              <a:rPr lang="en-NZ" sz="1600" dirty="0" smtClean="0"/>
              <a:t> April </a:t>
            </a:r>
            <a:r>
              <a:rPr lang="en-NZ" dirty="0" smtClean="0"/>
              <a:t>Where </a:t>
            </a:r>
            <a:r>
              <a:rPr lang="en-NZ" dirty="0" smtClean="0"/>
              <a:t>to with Level 1 Science Teaching and Learning Programmes in 2011?</a:t>
            </a:r>
            <a:endParaRPr lang="en-US" dirty="0"/>
          </a:p>
        </p:txBody>
      </p:sp>
      <p:sp>
        <p:nvSpPr>
          <p:cNvPr id="3077" name="Rectangle 4"/>
          <p:cNvSpPr>
            <a:spLocks noChangeArrowheads="1"/>
          </p:cNvSpPr>
          <p:nvPr/>
        </p:nvSpPr>
        <p:spPr bwMode="auto">
          <a:xfrm>
            <a:off x="1770063" y="3533775"/>
            <a:ext cx="5900737" cy="3108543"/>
          </a:xfrm>
          <a:prstGeom prst="rect">
            <a:avLst/>
          </a:prstGeom>
          <a:noFill/>
          <a:ln w="9525">
            <a:noFill/>
            <a:miter lim="800000"/>
            <a:headEnd/>
            <a:tailEnd/>
          </a:ln>
        </p:spPr>
        <p:txBody>
          <a:bodyPr>
            <a:spAutoFit/>
          </a:bodyPr>
          <a:lstStyle/>
          <a:p>
            <a:r>
              <a:rPr lang="en-NZ" sz="2800" dirty="0" smtClean="0"/>
              <a:t>Simon Taylor - I was born, grew up in Gisborne, live with two children and wife in  Mount </a:t>
            </a:r>
            <a:r>
              <a:rPr lang="en-NZ" sz="2800" dirty="0" err="1" smtClean="0"/>
              <a:t>Mauganui</a:t>
            </a:r>
            <a:r>
              <a:rPr lang="en-NZ" sz="2800" dirty="0" smtClean="0"/>
              <a:t>.  I’ve taught all over the place.</a:t>
            </a:r>
          </a:p>
          <a:p>
            <a:r>
              <a:rPr lang="en-NZ" sz="2800" dirty="0" smtClean="0"/>
              <a:t>I’m a Secondary adviser in effective teaching and learning.</a:t>
            </a:r>
            <a:endParaRPr lang="en-NZ" sz="2800" dirty="0"/>
          </a:p>
          <a:p>
            <a:r>
              <a:rPr lang="en-NZ" sz="2800" dirty="0"/>
              <a:t>University of </a:t>
            </a:r>
            <a:r>
              <a:rPr lang="en-NZ" sz="2800" dirty="0" smtClean="0"/>
              <a:t>Waikato</a:t>
            </a:r>
            <a:endParaRPr lang="en-NZ" sz="2800" dirty="0"/>
          </a:p>
        </p:txBody>
      </p:sp>
      <p:pic>
        <p:nvPicPr>
          <p:cNvPr id="6" name="Picture 5" descr="Waik_Word_RGB_H"/>
          <p:cNvPicPr/>
          <p:nvPr/>
        </p:nvPicPr>
        <p:blipFill>
          <a:blip r:embed="rId3" cstate="print"/>
          <a:srcRect/>
          <a:stretch>
            <a:fillRect/>
          </a:stretch>
        </p:blipFill>
        <p:spPr bwMode="auto">
          <a:xfrm>
            <a:off x="7169977" y="188640"/>
            <a:ext cx="1974023" cy="871268"/>
          </a:xfrm>
          <a:prstGeom prst="rect">
            <a:avLst/>
          </a:prstGeom>
          <a:noFill/>
          <a:ln w="9525">
            <a:noFill/>
            <a:miter lim="800000"/>
            <a:headEnd/>
            <a:tailEnd/>
          </a:ln>
        </p:spPr>
      </p:pic>
      <p:pic>
        <p:nvPicPr>
          <p:cNvPr id="1026" name="Picture 2"/>
          <p:cNvPicPr>
            <a:picLocks noChangeAspect="1" noChangeArrowheads="1"/>
          </p:cNvPicPr>
          <p:nvPr/>
        </p:nvPicPr>
        <p:blipFill>
          <a:blip r:embed="rId4"/>
          <a:srcRect/>
          <a:stretch>
            <a:fillRect/>
          </a:stretch>
        </p:blipFill>
        <p:spPr bwMode="auto">
          <a:xfrm>
            <a:off x="251520" y="260648"/>
            <a:ext cx="2400110"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534400" cy="758952"/>
          </a:xfrm>
        </p:spPr>
        <p:txBody>
          <a:bodyPr>
            <a:normAutofit fontScale="90000"/>
          </a:bodyPr>
          <a:lstStyle/>
          <a:p>
            <a:r>
              <a:rPr lang="en-US" dirty="0" smtClean="0"/>
              <a:t>NCEA science 6/7</a:t>
            </a:r>
            <a:r>
              <a:rPr lang="en-US" baseline="30000" dirty="0" smtClean="0"/>
              <a:t>th</a:t>
            </a:r>
            <a:r>
              <a:rPr lang="en-US" dirty="0" smtClean="0"/>
              <a:t> April 2011 Workshop </a:t>
            </a:r>
            <a:r>
              <a:rPr lang="en-US" dirty="0" err="1" smtClean="0"/>
              <a:t>Programme</a:t>
            </a:r>
            <a:r>
              <a:rPr lang="en-US" dirty="0" smtClean="0"/>
              <a:t> 9am-12.30pm</a:t>
            </a:r>
            <a:endParaRPr lang="en-US" dirty="0"/>
          </a:p>
        </p:txBody>
      </p:sp>
      <p:sp>
        <p:nvSpPr>
          <p:cNvPr id="3" name="Content Placeholder 2"/>
          <p:cNvSpPr>
            <a:spLocks noGrp="1"/>
          </p:cNvSpPr>
          <p:nvPr>
            <p:ph sz="quarter" idx="1"/>
          </p:nvPr>
        </p:nvSpPr>
        <p:spPr/>
        <p:txBody>
          <a:bodyPr/>
          <a:lstStyle/>
          <a:p>
            <a:r>
              <a:rPr lang="en-US" dirty="0" smtClean="0"/>
              <a:t>Introductions. The NZC, literacy focus, NCEA- The realignment? </a:t>
            </a:r>
          </a:p>
          <a:p>
            <a:r>
              <a:rPr lang="en-US" dirty="0" smtClean="0"/>
              <a:t>9.30 Unpack and discuss the NOS, literacy requirements and the level 1 standards with implications to the design of year 11 </a:t>
            </a:r>
            <a:r>
              <a:rPr lang="en-US" dirty="0" err="1" smtClean="0"/>
              <a:t>programmes</a:t>
            </a:r>
            <a:r>
              <a:rPr lang="en-US" dirty="0" smtClean="0"/>
              <a:t>- Share our understandings and where we are at.</a:t>
            </a:r>
          </a:p>
          <a:p>
            <a:r>
              <a:rPr lang="en-US" dirty="0" smtClean="0"/>
              <a:t>10.30 Morning tea</a:t>
            </a:r>
          </a:p>
          <a:p>
            <a:r>
              <a:rPr lang="en-US" dirty="0" smtClean="0"/>
              <a:t>11 Looking closer at the internal standards, the updates and the tasks- use a marking rubric</a:t>
            </a:r>
          </a:p>
          <a:p>
            <a:r>
              <a:rPr lang="en-US" dirty="0" smtClean="0"/>
              <a:t>12 Discuss teaching </a:t>
            </a:r>
            <a:r>
              <a:rPr lang="en-US" dirty="0" err="1" smtClean="0"/>
              <a:t>programmes</a:t>
            </a:r>
            <a:r>
              <a:rPr lang="en-US" dirty="0" smtClean="0"/>
              <a:t> and future PD</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686800" cy="1872208"/>
          </a:xfrm>
        </p:spPr>
        <p:txBody>
          <a:bodyPr>
            <a:noAutofit/>
          </a:bodyPr>
          <a:lstStyle/>
          <a:p>
            <a:pPr eaLnBrk="1" hangingPunct="1">
              <a:defRPr/>
            </a:pPr>
            <a:r>
              <a:rPr lang="en-NZ" sz="2000" b="1" dirty="0" smtClean="0">
                <a:solidFill>
                  <a:srgbClr val="FF0000"/>
                </a:solidFill>
                <a:cs typeface="Arial" pitchFamily="34" charset="0"/>
              </a:rPr>
              <a:t>Science Teaching and Learning Guide -TKI</a:t>
            </a:r>
            <a:br>
              <a:rPr lang="en-NZ" sz="2000" b="1" dirty="0" smtClean="0">
                <a:solidFill>
                  <a:srgbClr val="FF0000"/>
                </a:solidFill>
                <a:cs typeface="Arial" pitchFamily="34" charset="0"/>
              </a:rPr>
            </a:br>
            <a:r>
              <a:rPr lang="en-NZ" sz="2000" b="1" dirty="0" smtClean="0">
                <a:solidFill>
                  <a:srgbClr val="FF0000"/>
                </a:solidFill>
                <a:cs typeface="Arial" pitchFamily="34" charset="0"/>
              </a:rPr>
              <a:t>New Zealand Curriculum (2007)</a:t>
            </a:r>
            <a:br>
              <a:rPr lang="en-NZ" sz="2000" b="1" dirty="0" smtClean="0">
                <a:solidFill>
                  <a:srgbClr val="FF0000"/>
                </a:solidFill>
                <a:cs typeface="Arial" pitchFamily="34" charset="0"/>
              </a:rPr>
            </a:br>
            <a:r>
              <a:rPr lang="en-NZ" sz="2000" b="1" dirty="0" smtClean="0">
                <a:solidFill>
                  <a:srgbClr val="FF0000"/>
                </a:solidFill>
                <a:cs typeface="Arial" pitchFamily="34" charset="0"/>
              </a:rPr>
              <a:t/>
            </a:r>
            <a:br>
              <a:rPr lang="en-NZ" sz="2000" b="1" dirty="0" smtClean="0">
                <a:solidFill>
                  <a:srgbClr val="FF0000"/>
                </a:solidFill>
                <a:cs typeface="Arial" pitchFamily="34" charset="0"/>
              </a:rPr>
            </a:br>
            <a:r>
              <a:rPr lang="en-NZ" sz="2000" b="1" dirty="0" smtClean="0">
                <a:solidFill>
                  <a:srgbClr val="FF0000"/>
                </a:solidFill>
                <a:cs typeface="Arial" pitchFamily="34" charset="0"/>
              </a:rPr>
              <a:t>Literacy progressions</a:t>
            </a:r>
            <a:br>
              <a:rPr lang="en-NZ" sz="2000" b="1" dirty="0" smtClean="0">
                <a:solidFill>
                  <a:srgbClr val="FF0000"/>
                </a:solidFill>
                <a:cs typeface="Arial" pitchFamily="34" charset="0"/>
              </a:rPr>
            </a:br>
            <a:r>
              <a:rPr lang="en-NZ" sz="2000" b="1" dirty="0" smtClean="0">
                <a:solidFill>
                  <a:srgbClr val="FF0000"/>
                </a:solidFill>
                <a:cs typeface="Arial" pitchFamily="34" charset="0"/>
              </a:rPr>
              <a:t>Annotated student exemplars</a:t>
            </a:r>
            <a:endParaRPr lang="en-NZ" sz="2000" b="1" dirty="0">
              <a:solidFill>
                <a:srgbClr val="FF0000"/>
              </a:solidFill>
              <a:cs typeface="Arial" pitchFamily="34" charset="0"/>
            </a:endParaRPr>
          </a:p>
        </p:txBody>
      </p:sp>
      <p:sp>
        <p:nvSpPr>
          <p:cNvPr id="3" name="Content Placeholder 2"/>
          <p:cNvSpPr>
            <a:spLocks noGrp="1"/>
          </p:cNvSpPr>
          <p:nvPr>
            <p:ph sz="quarter" idx="1"/>
          </p:nvPr>
        </p:nvSpPr>
        <p:spPr>
          <a:xfrm>
            <a:off x="203200" y="5949280"/>
            <a:ext cx="8483600" cy="503908"/>
          </a:xfrm>
        </p:spPr>
        <p:txBody>
          <a:bodyPr>
            <a:normAutofit/>
          </a:bodyPr>
          <a:lstStyle/>
          <a:p>
            <a:pPr eaLnBrk="1" hangingPunct="1">
              <a:buFont typeface="Wingdings" pitchFamily="2" charset="2"/>
              <a:buNone/>
              <a:defRPr/>
            </a:pPr>
            <a:endParaRPr lang="en-NZ" dirty="0" smtClean="0">
              <a:latin typeface="Franklin Gothic Demi" pitchFamily="34" charset="0"/>
            </a:endParaRPr>
          </a:p>
        </p:txBody>
      </p:sp>
      <p:pic>
        <p:nvPicPr>
          <p:cNvPr id="4" name="Picture 3"/>
          <p:cNvPicPr/>
          <p:nvPr/>
        </p:nvPicPr>
        <p:blipFill>
          <a:blip r:embed="rId2"/>
          <a:srcRect/>
          <a:stretch>
            <a:fillRect/>
          </a:stretch>
        </p:blipFill>
        <p:spPr bwMode="auto">
          <a:xfrm>
            <a:off x="323528" y="3356992"/>
            <a:ext cx="1552798" cy="1891805"/>
          </a:xfrm>
          <a:prstGeom prst="rect">
            <a:avLst/>
          </a:prstGeom>
          <a:noFill/>
          <a:ln w="9525">
            <a:noFill/>
            <a:miter lim="800000"/>
            <a:headEnd/>
            <a:tailEnd/>
          </a:ln>
        </p:spPr>
      </p:pic>
      <p:pic>
        <p:nvPicPr>
          <p:cNvPr id="17410" name="Picture 2" descr="http://nz-curriculum.wikispaces.com/file/view/curriculum_2007_2.jpg/81305269/curriculum_2007_2.jpg"/>
          <p:cNvPicPr>
            <a:picLocks noChangeAspect="1" noChangeArrowheads="1"/>
          </p:cNvPicPr>
          <p:nvPr/>
        </p:nvPicPr>
        <p:blipFill>
          <a:blip r:embed="rId3" cstate="print"/>
          <a:srcRect/>
          <a:stretch>
            <a:fillRect/>
          </a:stretch>
        </p:blipFill>
        <p:spPr bwMode="auto">
          <a:xfrm>
            <a:off x="6948264" y="3140968"/>
            <a:ext cx="1340148" cy="1856725"/>
          </a:xfrm>
          <a:prstGeom prst="rect">
            <a:avLst/>
          </a:prstGeom>
          <a:noFill/>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750" y="908050"/>
            <a:ext cx="8147050" cy="5473700"/>
          </a:xfrm>
        </p:spPr>
        <p:txBody>
          <a:bodyPr>
            <a:normAutofit fontScale="92500" lnSpcReduction="10000"/>
          </a:bodyPr>
          <a:lstStyle/>
          <a:p>
            <a:pPr algn="ctr" eaLnBrk="1" hangingPunct="1">
              <a:buFont typeface="Wingdings" pitchFamily="2" charset="2"/>
              <a:buNone/>
              <a:defRPr/>
            </a:pPr>
            <a:r>
              <a:rPr lang="en-NZ" sz="3200" dirty="0" smtClean="0">
                <a:solidFill>
                  <a:srgbClr val="003366"/>
                </a:solidFill>
              </a:rPr>
              <a:t>“The Nature of Science breathes life into contextual strands…”</a:t>
            </a:r>
          </a:p>
          <a:p>
            <a:pPr algn="ctr" eaLnBrk="1" hangingPunct="1">
              <a:buFont typeface="Wingdings" pitchFamily="2" charset="2"/>
              <a:buNone/>
              <a:defRPr/>
            </a:pPr>
            <a:endParaRPr lang="en-NZ" sz="3200" dirty="0" smtClean="0">
              <a:solidFill>
                <a:srgbClr val="003366"/>
              </a:solidFill>
            </a:endParaRPr>
          </a:p>
          <a:p>
            <a:pPr algn="ctr" eaLnBrk="1" hangingPunct="1">
              <a:buFont typeface="Wingdings" pitchFamily="2" charset="2"/>
              <a:buNone/>
              <a:defRPr/>
            </a:pPr>
            <a:r>
              <a:rPr lang="en-NZ" sz="3200" dirty="0" smtClean="0">
                <a:solidFill>
                  <a:srgbClr val="003366"/>
                </a:solidFill>
              </a:rPr>
              <a:t>“The Nature of Science provides the glue that binds the ideas of biology, chemistry, physics and earth and space science to the principles and processes of scientific inquiry.”</a:t>
            </a:r>
          </a:p>
          <a:p>
            <a:pPr algn="ctr" eaLnBrk="1" hangingPunct="1">
              <a:buFont typeface="Wingdings" pitchFamily="2" charset="2"/>
              <a:buNone/>
              <a:defRPr/>
            </a:pPr>
            <a:endParaRPr lang="en-NZ" sz="3200" dirty="0" smtClean="0">
              <a:solidFill>
                <a:srgbClr val="003366"/>
              </a:solidFill>
            </a:endParaRPr>
          </a:p>
          <a:p>
            <a:pPr algn="ctr" eaLnBrk="1" hangingPunct="1">
              <a:buFont typeface="Wingdings" pitchFamily="2" charset="2"/>
              <a:buNone/>
              <a:defRPr/>
            </a:pPr>
            <a:r>
              <a:rPr lang="en-NZ" sz="3200" dirty="0" err="1" smtClean="0">
                <a:solidFill>
                  <a:srgbClr val="003366"/>
                </a:solidFill>
              </a:rPr>
              <a:t>NoS</a:t>
            </a:r>
            <a:r>
              <a:rPr lang="en-NZ" sz="3200" dirty="0" smtClean="0">
                <a:solidFill>
                  <a:srgbClr val="003366"/>
                </a:solidFill>
              </a:rPr>
              <a:t> is now “central and explicit” in the  science curriculum and should be “the focus for all science learning”</a:t>
            </a:r>
          </a:p>
          <a:p>
            <a:pPr algn="ctr" eaLnBrk="1" hangingPunct="1">
              <a:buFont typeface="Wingdings" pitchFamily="2" charset="2"/>
              <a:buNone/>
              <a:defRPr/>
            </a:pPr>
            <a:endParaRPr lang="en-NZ" dirty="0">
              <a:latin typeface="Kristen ITC" pitchFamily="66"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NZ" dirty="0" smtClean="0"/>
              <a:t>Nature of Science in the New Zealand Curriculum </a:t>
            </a:r>
            <a:endParaRPr lang="en-NZ" dirty="0"/>
          </a:p>
        </p:txBody>
      </p:sp>
      <p:sp>
        <p:nvSpPr>
          <p:cNvPr id="3" name="Content Placeholder 2"/>
          <p:cNvSpPr>
            <a:spLocks noGrp="1"/>
          </p:cNvSpPr>
          <p:nvPr>
            <p:ph sz="quarter" idx="1"/>
          </p:nvPr>
        </p:nvSpPr>
        <p:spPr>
          <a:xfrm>
            <a:off x="457200" y="2259013"/>
            <a:ext cx="8229600" cy="3352800"/>
          </a:xfrm>
        </p:spPr>
        <p:txBody>
          <a:bodyPr>
            <a:normAutofit fontScale="92500"/>
          </a:bodyPr>
          <a:lstStyle/>
          <a:p>
            <a:pPr eaLnBrk="1" hangingPunct="1">
              <a:defRPr/>
            </a:pPr>
            <a:r>
              <a:rPr lang="en-NZ" sz="2800" b="1" dirty="0" smtClean="0"/>
              <a:t>The Achievement Aims state the big ideas encompassed within the aspects of the Nature of Science</a:t>
            </a:r>
          </a:p>
          <a:p>
            <a:pPr eaLnBrk="1" hangingPunct="1">
              <a:defRPr/>
            </a:pPr>
            <a:r>
              <a:rPr lang="en-NZ" sz="2800" b="1" dirty="0" smtClean="0"/>
              <a:t>Process focus versus knowledge focus</a:t>
            </a:r>
          </a:p>
          <a:p>
            <a:pPr eaLnBrk="1" hangingPunct="1">
              <a:defRPr/>
            </a:pPr>
            <a:r>
              <a:rPr lang="en-NZ" sz="2800" i="1" dirty="0" smtClean="0"/>
              <a:t>Joe public:</a:t>
            </a:r>
            <a:r>
              <a:rPr lang="en-NZ" sz="2800" dirty="0" smtClean="0"/>
              <a:t> Science is a collection of facts. </a:t>
            </a:r>
          </a:p>
          <a:p>
            <a:pPr eaLnBrk="1" hangingPunct="1">
              <a:defRPr/>
            </a:pPr>
            <a:r>
              <a:rPr lang="en-NZ" sz="2800" i="1" dirty="0" smtClean="0"/>
              <a:t>Better response:</a:t>
            </a:r>
            <a:r>
              <a:rPr lang="en-NZ" sz="2800" dirty="0" smtClean="0"/>
              <a:t> Science is both a body of knowledge and the process for building that knowledge.</a:t>
            </a:r>
          </a:p>
          <a:p>
            <a:pPr eaLnBrk="1" hangingPunct="1">
              <a:defRPr/>
            </a:pPr>
            <a:endParaRPr lang="en-NZ" sz="2800" b="1" dirty="0" smtClean="0"/>
          </a:p>
          <a:p>
            <a:pPr eaLnBrk="1" hangingPunct="1">
              <a:buNone/>
              <a:defRPr/>
            </a:pPr>
            <a:endParaRPr lang="en-NZ" sz="2800" b="1" dirty="0" smtClean="0"/>
          </a:p>
          <a:p>
            <a:pPr eaLnBrk="1" hangingPunct="1">
              <a:defRPr/>
            </a:pP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Science-Achievement aims</a:t>
            </a:r>
            <a:endParaRPr lang="en-US" dirty="0"/>
          </a:p>
        </p:txBody>
      </p:sp>
      <p:sp>
        <p:nvSpPr>
          <p:cNvPr id="3" name="Content Placeholder 2"/>
          <p:cNvSpPr>
            <a:spLocks noGrp="1"/>
          </p:cNvSpPr>
          <p:nvPr>
            <p:ph sz="quarter" idx="1"/>
          </p:nvPr>
        </p:nvSpPr>
        <p:spPr/>
        <p:txBody>
          <a:bodyPr>
            <a:normAutofit fontScale="62500" lnSpcReduction="20000"/>
          </a:bodyPr>
          <a:lstStyle/>
          <a:p>
            <a:r>
              <a:rPr lang="en-US" b="1" dirty="0" smtClean="0"/>
              <a:t>Achievement aims </a:t>
            </a:r>
          </a:p>
          <a:p>
            <a:r>
              <a:rPr lang="en-US" b="1" dirty="0" smtClean="0"/>
              <a:t>Nature of science</a:t>
            </a:r>
          </a:p>
          <a:p>
            <a:r>
              <a:rPr lang="en-US" i="1" dirty="0" smtClean="0"/>
              <a:t>Students will:</a:t>
            </a:r>
            <a:endParaRPr lang="en-US" dirty="0" smtClean="0"/>
          </a:p>
          <a:p>
            <a:r>
              <a:rPr lang="en-US" b="1" dirty="0" smtClean="0"/>
              <a:t>Understanding about science</a:t>
            </a:r>
          </a:p>
          <a:p>
            <a:r>
              <a:rPr lang="en-US" dirty="0" smtClean="0"/>
              <a:t>Learn about science as a knowledge system: the features of scientific knowledge and the processes by which it is developed; and learn about the ways in which the work of scientists interacts with society. </a:t>
            </a:r>
          </a:p>
          <a:p>
            <a:r>
              <a:rPr lang="en-US" b="1" dirty="0" smtClean="0"/>
              <a:t>Investigating in science</a:t>
            </a:r>
          </a:p>
          <a:p>
            <a:r>
              <a:rPr lang="en-US" dirty="0" smtClean="0"/>
              <a:t>Carry out science investigations using a variety of approaches: classifying and identifying, pattern seeking, exploring, investigating models, fair testing, making things, or developing systems. </a:t>
            </a:r>
          </a:p>
          <a:p>
            <a:r>
              <a:rPr lang="en-US" b="1" dirty="0" smtClean="0"/>
              <a:t>Communicating in science</a:t>
            </a:r>
          </a:p>
          <a:p>
            <a:r>
              <a:rPr lang="en-US" dirty="0" smtClean="0"/>
              <a:t>Develop knowledge of the vocabulary, numeric and symbol systems, and conventions of science and use this knowledge to communicate about their own and others’ ideas. </a:t>
            </a:r>
          </a:p>
          <a:p>
            <a:r>
              <a:rPr lang="en-US" b="1" dirty="0" smtClean="0"/>
              <a:t>Participating and contributing</a:t>
            </a:r>
          </a:p>
          <a:p>
            <a:r>
              <a:rPr lang="en-US" dirty="0" smtClean="0"/>
              <a:t>Bring a scientific perspective to decisions and actions as appropriate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0"/>
            <a:ext cx="9588500" cy="1138238"/>
          </a:xfrm>
          <a:noFill/>
        </p:spPr>
        <p:txBody>
          <a:bodyPr>
            <a:normAutofit/>
          </a:bodyPr>
          <a:lstStyle/>
          <a:p>
            <a:pPr algn="l" eaLnBrk="1" hangingPunct="1"/>
            <a:r>
              <a:rPr lang="en-GB" sz="2800" b="0" dirty="0" smtClean="0">
                <a:effectLst/>
              </a:rPr>
              <a:t>Achievement Standard 90943 Science 1.4 (</a:t>
            </a:r>
            <a:r>
              <a:rPr lang="en-GB" sz="1800" b="0" dirty="0" smtClean="0">
                <a:effectLst/>
              </a:rPr>
              <a:t>Credits 4)</a:t>
            </a:r>
            <a:r>
              <a:rPr lang="en-GB" sz="2800" b="0" dirty="0" smtClean="0">
                <a:effectLst/>
              </a:rPr>
              <a:t/>
            </a:r>
            <a:br>
              <a:rPr lang="en-GB" sz="2800" b="0" dirty="0" smtClean="0">
                <a:effectLst/>
              </a:rPr>
            </a:br>
            <a:r>
              <a:rPr lang="en-GB" sz="2800" dirty="0" smtClean="0">
                <a:effectLst/>
              </a:rPr>
              <a:t>Investigate implications of heat in everyday life</a:t>
            </a:r>
            <a:endParaRPr lang="en-US" sz="2800" dirty="0" smtClean="0">
              <a:effectLst/>
            </a:endParaRPr>
          </a:p>
        </p:txBody>
      </p:sp>
      <p:sp>
        <p:nvSpPr>
          <p:cNvPr id="28675" name="Rectangle 3"/>
          <p:cNvSpPr>
            <a:spLocks noGrp="1" noChangeArrowheads="1"/>
          </p:cNvSpPr>
          <p:nvPr>
            <p:ph sz="quarter" idx="1"/>
          </p:nvPr>
        </p:nvSpPr>
        <p:spPr>
          <a:xfrm>
            <a:off x="0" y="1988840"/>
            <a:ext cx="9144000" cy="5359400"/>
          </a:xfrm>
          <a:noFill/>
        </p:spPr>
        <p:txBody>
          <a:bodyPr/>
          <a:lstStyle/>
          <a:p>
            <a:pPr eaLnBrk="1" hangingPunct="1">
              <a:lnSpc>
                <a:spcPct val="80000"/>
              </a:lnSpc>
            </a:pPr>
            <a:r>
              <a:rPr lang="en-GB" sz="1600" dirty="0" smtClean="0">
                <a:effectLst/>
              </a:rPr>
              <a:t>The number of everyday life situations the students are required to address will depend on the relative complexity of the situation(s) involved. A maximum of three is recommended.</a:t>
            </a:r>
          </a:p>
          <a:p>
            <a:pPr eaLnBrk="1" hangingPunct="1">
              <a:lnSpc>
                <a:spcPct val="80000"/>
              </a:lnSpc>
            </a:pPr>
            <a:r>
              <a:rPr lang="en-GB" sz="1600" dirty="0" smtClean="0">
                <a:effectLst/>
              </a:rPr>
              <a:t>Students could either be given the everyday life situation they are required to address or they could select it for themselves. If the latter applies the situation selected should be approved by the teacher. In either case the writing of the report(s) is to be completed individually.</a:t>
            </a:r>
          </a:p>
          <a:p>
            <a:pPr eaLnBrk="1" hangingPunct="1">
              <a:lnSpc>
                <a:spcPct val="80000"/>
              </a:lnSpc>
            </a:pPr>
            <a:r>
              <a:rPr lang="en-GB" sz="1600" dirty="0" smtClean="0">
                <a:effectLst/>
              </a:rPr>
              <a:t>Evidence could be collected by, but is not limited to, the following methods:</a:t>
            </a:r>
          </a:p>
          <a:p>
            <a:pPr eaLnBrk="1" hangingPunct="1">
              <a:lnSpc>
                <a:spcPct val="80000"/>
              </a:lnSpc>
            </a:pPr>
            <a:r>
              <a:rPr lang="en-GB" sz="1600" dirty="0" smtClean="0">
                <a:effectLst/>
              </a:rPr>
              <a:t>written report</a:t>
            </a:r>
          </a:p>
          <a:p>
            <a:pPr eaLnBrk="1" hangingPunct="1">
              <a:lnSpc>
                <a:spcPct val="80000"/>
              </a:lnSpc>
            </a:pPr>
            <a:r>
              <a:rPr lang="en-GB" sz="1600" dirty="0" smtClean="0">
                <a:effectLst/>
              </a:rPr>
              <a:t>oral presentation perhaps also using </a:t>
            </a:r>
            <a:r>
              <a:rPr lang="en-GB" sz="1600" dirty="0" err="1" smtClean="0">
                <a:effectLst/>
              </a:rPr>
              <a:t>powerpoint</a:t>
            </a:r>
            <a:endParaRPr lang="en-GB" sz="1600" dirty="0" smtClean="0">
              <a:effectLst/>
            </a:endParaRPr>
          </a:p>
          <a:p>
            <a:pPr eaLnBrk="1" hangingPunct="1">
              <a:lnSpc>
                <a:spcPct val="80000"/>
              </a:lnSpc>
            </a:pPr>
            <a:r>
              <a:rPr lang="en-GB" sz="1600" dirty="0" smtClean="0"/>
              <a:t>Video</a:t>
            </a:r>
            <a:endParaRPr lang="en-GB" sz="1600" dirty="0" smtClean="0">
              <a:effectLst/>
            </a:endParaRPr>
          </a:p>
          <a:p>
            <a:pPr eaLnBrk="1" hangingPunct="1">
              <a:lnSpc>
                <a:spcPct val="80000"/>
              </a:lnSpc>
            </a:pPr>
            <a:r>
              <a:rPr lang="en-GB" sz="1600" dirty="0" smtClean="0">
                <a:effectLst/>
              </a:rPr>
              <a:t>poster</a:t>
            </a:r>
          </a:p>
          <a:p>
            <a:pPr eaLnBrk="1" hangingPunct="1">
              <a:lnSpc>
                <a:spcPct val="80000"/>
              </a:lnSpc>
            </a:pPr>
            <a:r>
              <a:rPr lang="en-GB" sz="1600" dirty="0" smtClean="0">
                <a:effectLst/>
              </a:rPr>
              <a:t>Awareness of the science of an implication could involve statements about what happens in the situation, what makes it happen, what would happen if it were removed, how to ensure it does not arise, the arguments involved in a controversial/societal issue.</a:t>
            </a:r>
          </a:p>
          <a:p>
            <a:pPr eaLnBrk="1" hangingPunct="1">
              <a:lnSpc>
                <a:spcPct val="80000"/>
              </a:lnSpc>
            </a:pPr>
            <a:r>
              <a:rPr lang="en-GB" sz="1600" dirty="0" smtClean="0">
                <a:effectLst/>
              </a:rPr>
              <a:t>Awareness of the science of an implication may involve aspects of other science topics.</a:t>
            </a:r>
          </a:p>
          <a:p>
            <a:pPr eaLnBrk="1" hangingPunct="1">
              <a:lnSpc>
                <a:spcPct val="80000"/>
              </a:lnSpc>
            </a:pPr>
            <a:r>
              <a:rPr lang="en-GB" sz="1600" dirty="0" smtClean="0">
                <a:effectLst/>
              </a:rPr>
              <a:t>The assessor can determine the time taken by the assessment as this is dependent on the situation involved.</a:t>
            </a:r>
          </a:p>
          <a:p>
            <a:pPr eaLnBrk="1" hangingPunct="1">
              <a:lnSpc>
                <a:spcPct val="80000"/>
              </a:lnSpc>
            </a:pPr>
            <a:r>
              <a:rPr lang="en-GB" sz="1600" dirty="0" smtClean="0">
                <a:effectLst/>
              </a:rPr>
              <a:t>Authenticity will need to be assured by appropriate measures.</a:t>
            </a:r>
            <a:endParaRPr lang="en-US" sz="1600" dirty="0" smtClean="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117</TotalTime>
  <Words>803</Words>
  <Application>Microsoft Office PowerPoint</Application>
  <PresentationFormat>On-screen Show (4:3)</PresentationFormat>
  <Paragraphs>58</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NCEA science workshops 6th and 7th April Where to with Level 1 Science Teaching and Learning Programmes in 2011?</vt:lpstr>
      <vt:lpstr>NCEA science 6/7th April 2011 Workshop Programme 9am-12.30pm</vt:lpstr>
      <vt:lpstr>Science Teaching and Learning Guide -TKI New Zealand Curriculum (2007)  Literacy progressions Annotated student exemplars</vt:lpstr>
      <vt:lpstr>Slide 4</vt:lpstr>
      <vt:lpstr>Nature of Science in the New Zealand Curriculum </vt:lpstr>
      <vt:lpstr>Nature of Science-Achievement aims</vt:lpstr>
      <vt:lpstr>Achievement Standard 90943 Science 1.4 (Credits 4) Investigate implications of heat in everyday life</vt:lpstr>
      <vt:lpstr>Slide 8</vt:lpstr>
    </vt:vector>
  </TitlesOfParts>
  <Company>University of Waikato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simont</dc:creator>
  <cp:lastModifiedBy>simont</cp:lastModifiedBy>
  <cp:revision>17</cp:revision>
  <dcterms:created xsi:type="dcterms:W3CDTF">2011-04-05T00:33:44Z</dcterms:created>
  <dcterms:modified xsi:type="dcterms:W3CDTF">2011-04-05T04:56:12Z</dcterms:modified>
</cp:coreProperties>
</file>